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1" r:id="rId3"/>
    <p:sldId id="258" r:id="rId4"/>
    <p:sldId id="273" r:id="rId5"/>
    <p:sldId id="277" r:id="rId6"/>
    <p:sldId id="278" r:id="rId7"/>
    <p:sldId id="279" r:id="rId8"/>
    <p:sldId id="280" r:id="rId9"/>
    <p:sldId id="281" r:id="rId10"/>
    <p:sldId id="274" r:id="rId11"/>
    <p:sldId id="282" r:id="rId12"/>
    <p:sldId id="283" r:id="rId13"/>
    <p:sldId id="284" r:id="rId14"/>
    <p:sldId id="286" r:id="rId15"/>
    <p:sldId id="272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00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6A71-4467-0143-9D11-A0CB782515B1}" type="datetimeFigureOut">
              <a:rPr lang="en-US" smtClean="0"/>
              <a:t>7/15/2015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7863A-A968-2843-B979-E900523754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7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0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A9163-379A-4B44-9C21-1B829BA5944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88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58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34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137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52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79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6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863A-A968-2843-B979-E900523754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14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9D1355A-0E3F-4674-BF9A-7AA5EB7ECE7E}" type="datetimeFigureOut">
              <a:rPr lang="en-GB" smtClean="0"/>
              <a:t>15/07/2015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A3F0536-2E6D-4AF6-A459-6544121CCD22}" type="slidenum">
              <a:rPr lang="en-GB" smtClean="0"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s.lancs.ac.uk/~rowlings/Teaching/Sheffield2013/cheatshee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 Clinic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Session 9:</a:t>
            </a:r>
          </a:p>
          <a:p>
            <a:r>
              <a:rPr lang="en-GB" dirty="0" smtClean="0"/>
              <a:t>Introduction to Spatial Statistics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59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Wheat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“Agronomic </a:t>
            </a:r>
            <a:r>
              <a:rPr lang="en-GB" dirty="0"/>
              <a:t>wheat trial in which the yields of 56 varieties of wheat were compared. The trials were arranged in four geographic blocks in which each variety was planted once</a:t>
            </a:r>
            <a:r>
              <a:rPr lang="en-GB" dirty="0" smtClean="0"/>
              <a:t>.”</a:t>
            </a:r>
            <a:endParaRPr lang="en-GB" dirty="0"/>
          </a:p>
          <a:p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t="15744" r="65077" b="68266"/>
          <a:stretch/>
        </p:blipFill>
        <p:spPr bwMode="auto">
          <a:xfrm>
            <a:off x="611560" y="3933056"/>
            <a:ext cx="4841631" cy="1370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78" y="4031704"/>
            <a:ext cx="3451010" cy="234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05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Wheat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79"/>
            <a:ext cx="8229600" cy="462032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Option 1 to account for spatial autocorrelation in model – using </a:t>
            </a:r>
            <a:r>
              <a:rPr lang="en-GB" dirty="0" err="1" smtClean="0"/>
              <a:t>geoR</a:t>
            </a:r>
            <a:r>
              <a:rPr lang="en-GB" dirty="0" smtClean="0"/>
              <a:t> package</a:t>
            </a:r>
          </a:p>
          <a:p>
            <a:pPr lvl="1"/>
            <a:r>
              <a:rPr lang="en-GB" dirty="0" err="1" smtClean="0"/>
              <a:t>gls</a:t>
            </a:r>
            <a:r>
              <a:rPr lang="en-GB" dirty="0" smtClean="0"/>
              <a:t>()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NB. “method=‘ML’”</a:t>
            </a:r>
          </a:p>
          <a:p>
            <a:pPr lvl="1"/>
            <a:r>
              <a:rPr lang="en-GB" dirty="0" smtClean="0"/>
              <a:t>Type=‘n’ – normalised residuals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17231" r="64077" b="56513"/>
          <a:stretch/>
        </p:blipFill>
        <p:spPr bwMode="auto">
          <a:xfrm>
            <a:off x="755576" y="3194394"/>
            <a:ext cx="4880317" cy="225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5" b="2857"/>
          <a:stretch/>
        </p:blipFill>
        <p:spPr bwMode="auto">
          <a:xfrm>
            <a:off x="5940152" y="3933056"/>
            <a:ext cx="2940384" cy="251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5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Wheat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Update </a:t>
            </a:r>
            <a:r>
              <a:rPr lang="en-GB" dirty="0" err="1" smtClean="0"/>
              <a:t>gls</a:t>
            </a:r>
            <a:r>
              <a:rPr lang="en-GB" dirty="0" smtClean="0"/>
              <a:t> models with different correlation structures then compare AIC values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1" b="4464"/>
          <a:stretch/>
        </p:blipFill>
        <p:spPr bwMode="auto">
          <a:xfrm>
            <a:off x="5724128" y="3933056"/>
            <a:ext cx="3058415" cy="25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7795" r="63924" b="48837"/>
          <a:stretch/>
        </p:blipFill>
        <p:spPr bwMode="auto">
          <a:xfrm>
            <a:off x="539552" y="3140968"/>
            <a:ext cx="4888523" cy="28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58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Wheat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623792"/>
          </a:xfrm>
        </p:spPr>
        <p:txBody>
          <a:bodyPr>
            <a:normAutofit/>
          </a:bodyPr>
          <a:lstStyle/>
          <a:p>
            <a:r>
              <a:rPr lang="en-GB" dirty="0" smtClean="0"/>
              <a:t>Option 2 to account for spatial autocorrelation in model – using </a:t>
            </a:r>
            <a:r>
              <a:rPr lang="en-GB" dirty="0" err="1" smtClean="0"/>
              <a:t>spdep</a:t>
            </a:r>
            <a:r>
              <a:rPr lang="en-GB" dirty="0" smtClean="0"/>
              <a:t> package</a:t>
            </a:r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60" y="3140968"/>
            <a:ext cx="2774808" cy="283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 t="16564" r="62154" b="63196"/>
          <a:stretch/>
        </p:blipFill>
        <p:spPr bwMode="auto">
          <a:xfrm>
            <a:off x="554250" y="2780928"/>
            <a:ext cx="5169878" cy="173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69897" r="66077" b="10001"/>
          <a:stretch/>
        </p:blipFill>
        <p:spPr bwMode="auto">
          <a:xfrm>
            <a:off x="554250" y="4690060"/>
            <a:ext cx="5169878" cy="176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7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Wheat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 2 to account for spatial autocorrelation in model – using </a:t>
            </a:r>
            <a:r>
              <a:rPr lang="en-GB" dirty="0" err="1" smtClean="0"/>
              <a:t>spdep</a:t>
            </a:r>
            <a:r>
              <a:rPr lang="en-GB" dirty="0" smtClean="0"/>
              <a:t> package</a:t>
            </a:r>
          </a:p>
          <a:p>
            <a:pPr lvl="1"/>
            <a:r>
              <a:rPr lang="en-GB" dirty="0" err="1" smtClean="0"/>
              <a:t>glm</a:t>
            </a:r>
            <a:r>
              <a:rPr lang="en-GB" dirty="0" smtClean="0"/>
              <a:t>() without spatial component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err="1" smtClean="0"/>
              <a:t>spautolm</a:t>
            </a:r>
            <a:r>
              <a:rPr lang="en-GB" dirty="0" smtClean="0"/>
              <a:t>() with spatial component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Compare AIC values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38427" r="54923" b="54320"/>
          <a:stretch/>
        </p:blipFill>
        <p:spPr bwMode="auto">
          <a:xfrm>
            <a:off x="854890" y="3429000"/>
            <a:ext cx="6295293" cy="62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45414" r="54923" b="46422"/>
          <a:stretch/>
        </p:blipFill>
        <p:spPr bwMode="auto">
          <a:xfrm>
            <a:off x="854889" y="4653136"/>
            <a:ext cx="6295293" cy="69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53578" r="54923" b="42975"/>
          <a:stretch/>
        </p:blipFill>
        <p:spPr bwMode="auto">
          <a:xfrm>
            <a:off x="854890" y="5964098"/>
            <a:ext cx="6295293" cy="29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13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/>
          <a:lstStyle/>
          <a:p>
            <a:r>
              <a:rPr lang="en-GB" dirty="0" smtClean="0"/>
              <a:t>Cheat sheet for Spatial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687688"/>
          </a:xfrm>
        </p:spPr>
        <p:txBody>
          <a:bodyPr/>
          <a:lstStyle/>
          <a:p>
            <a:r>
              <a:rPr lang="en-GB" dirty="0">
                <a:hlinkClick r:id="rId3"/>
              </a:rPr>
              <a:t>http://www.maths.lancs.ac.uk/~</a:t>
            </a:r>
            <a:r>
              <a:rPr lang="en-GB" dirty="0" smtClean="0">
                <a:hlinkClick r:id="rId3"/>
              </a:rPr>
              <a:t>rowlings/Teaching/Sheffield2013/cheatsheet.html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Also see: </a:t>
            </a:r>
            <a:endParaRPr lang="en-GB" dirty="0"/>
          </a:p>
        </p:txBody>
      </p:sp>
      <p:sp>
        <p:nvSpPr>
          <p:cNvPr id="4" name="AutoShape 2" descr="Image result for spatial data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eg;base64,/9j/4AAQSkZJRgABAQAAAQABAAD/2wCEAAkGBxQPEA4PEBQRFBUREBQQEBAQEA8SFBEVFBQXFhUXFhYYHCggGBolHBUZIj0hJSkrLi4uFx8zODMsOSgvLiwBCgoKDg0OGxAQGi4kICUtLC0sLC0sMiwsLCwsLCw4LDAyNy0sLCwsLDQsMSwsLCwwLCwsLCwsLCwsLCwsLCwsLP/AABEIARUAtgMBEQACEQEDEQH/xAAaAAEBAAMBAQAAAAAAAAAAAAAAAgEDBAUG/8QARRAAAgECBAIFCQUFBwMFAAAAAQIAAxEEEiExBRMiQVFhsRQVMjNTcXKR0gYjNHOhQlJigbIkkqKjwdHwFnSzRGOEwuH/xAAaAQEBAQEBAQEAAAAAAAAAAAAAAQIDBAUG/8QAPxEAAgECAwIMBQMCBQQDAAAAAAECAxEEITESQRMUMjNRUmFxgZGh0QUiseHwFULBkvEjNGJygiSDssJDRHP/2gAMAwEAAhEDEQA/APkhPzp++K6jIDv4v+Ir/mt4zdbls4Ybmo9xzLOJ3KEhCxMshYkBQkIWJAUJkFiZIUJAWJAWJAUJkFiRkLEywUJCFiQFiZYKEhC1mQVIRnwwn3j0FHYyA7+L/iK/5reM3W5bOGG5qPcdyVMOy0w9tAmayuCLLSVhoNdVc3v19p08X+Im7dv8/Yy1UTdvzUoYmiFVQF6NUtqpPRPM0vlud137trRszvm93sTYne76PY8tZ1Z6CxMgoSELEgKEyCxIQoTILEgKEgLEyCxIyFiZBUhCxMgsSMFCRkLWZBUhGfDCfePQUdjIDv4v+Ir/AJreM3W5bOGG5qPccyzidyhIQsTLIWJAUJCFiQFCZBYkIUJkFiQFCQFiZBYkZCxMgqQhYmQWJGChIyFrMgqQjPhhPvHoKOxkB38X/EV/zW8Zuty2cMNzUe45lnE7lCQhYmWQsSAoSELEgKEyCxIQoTILEgKEgLEyCxIyFiZBUhCxMgsSMFCRkLWZBUhGfDCfePQUdjIDv4v+Ir/mt4zdbls4Ybmo9xzLOJ3KEhCxMshYkBQkIWJAUJkFiQhQmQWJAUJAWJkFiRkLEyCpCFiZBYkYKEjIWsyCpCM+GE+8ego7GQHfxf8AEV/zW8Zuty2cMNzUe49OvwMCjQdcymoiuWqMOWV5DVqriy3ASwB3vmFtZ0lh1spo88cW+ElF7nbLXVJb95r/AOnqwuOhmzZVTP0nBqJSDLpYqXdRckfpMPDzN8dpvp77aZN+dkRjOD1KKGo5TLdVWxa75lDDKpANrHrtse6+J0JRV2WlioVJbMU7/QcXwq0amVMxXKGSozKwqqSbOtgLKbbakEEEzFaCjKyNYeo6kby16OjsZ62L+z6qVCFgSpIzuhU2FHpEgdEXqkZTroDO88Klp+aHkp41vOXou/L010OHzPU6d8oKU+YyHNmC5ipO1htexO215w4vI9HG6eXQ3a/aduD+zzmtTp1GphDVVHdX2JrcpkBt6dw3VbS97TUcK9pJ6fexynjY8G3FO9slbsvfuPGQ7Txs9pYmQWJAUJAWJkFiRkLEyCpCFiZBYkYKEjIWsyCpCM+GE+8ego7GQHfxf8RX/Nbxm63LZww3NR7j0fLa6JSz0xkqIiIGDAVEFBqNgQb9JKm/cpE6bdRWutTz8FSlJ7Ms1dvszT6NzR1HjzKtUvYV1fLTApkcrLXp1cpJaxUGna1idd4dd2e1r9zCwibWzybZ565NdGufd2HntiXr2oIg6VXmKiGoxzZAtgWYm1hecXOVT5Ut56FTjS+dvda+XT2I24qo7lcMaKoRanTpgVMyFnLG2ZiSWLdd9LWtJOUn8mz3EpxjFOrtXWrfTl3bv7myvxt3V1yoodSHyh7sSqLmuSbG1NdtN5ZYmTysZjhIJp3btp65epuf7QVG52ZUJqkkmzi16YpmwBtso3vbXtkeKk75a+xlYKC2bN5e9y6P2gqK2bLTb7w1gGD2D841gdDfRif5GTjUr6fl7h4KDVrvS3hax5aieRnrKEyCxIChICxMgsSMhYmQVIQsTILEjBQkZC1mQVIRnwwn3j0FHYyA7+L/AIiv+a3jN1uWzhhuaj3HvUKlO9F74W4wdFEd3RiKiGjnFRGJCkIKoHRGvabT0pxunlojwyjO0o2lynotzva3ja+Z1GtRzMWOFqZ3xFVG/sgOZqv3aMzKdMgY3cEXdRpYStw7N/Qc9mq0rbStsr92ls3r02yXQclPGUhicGyikiLTcuEy6Mxq9FnAuxtkFz/qZy24KpG1kjs6dR0Zp3burX8N3mdPDuI0iMM7LSVlr0VbM6A0UpPQFNhmUuwCIwNmtqxI2ljVi0nZXuvDSxirRqJyim7We7VtO+mSz7OgxVq0BTfo4d6vLUVMpoohJSoL0+jYkEoSEKklRrvI3TUXkm/JeH2EY1tpZyUb5at6rXPv1urG2piKK8wjycs3NbLy8O4pnyYlEVgtmAqAWI36763OVNX09Oj3JGFWTSe1bLe8/mzevR9txHEuRysSabUiWcNTVRSUoc6ZgoC5rFSx3yjYDSc6vB7Mtm35Y1R4bbipJ5LPXPJ67tbdp4Inzj6JQkBYkBQkBYmQWJGQsTIKkIWJkFiRgoSMhazIKkIz4YT7x6CjsZAd/F/xFf8ANbxm63LZww3NR7j1vNNPk84D1lAVKYzMLGlhqrYj3/eUxYd9p14GLjdb9PLM8vGJ8JsdDs/GS2fQofZvK7qaqMUqOpULUGflVEp1bG2lmqAd9j2C84rnqXj1432Wrrsyum19DZi+CKPRsuVVaoxZ2sB5WzkC2vRw/dqB2mydBbsvx+xmnipb8+jT/Tb1Zrw3CsrVw4FU02pU6aZ+WtQ1wWRixsQMq7XGrCc40bN3z07NTc8Q2otOyd28rtW19Sl4J0Vuyq2r1b52NNTSqVUFhoejRfbtEPD5Zu3T2ZfYnG/mdldaLtd0n9TaPs42fIKikDNnYI/Ry8q2lrm/OT3a9ms4o72v+Ze6M8eSjdxfZ6+zOavwplVSpzk8zMiqeiKZCs1+tc1xf+EzlPDtJWd9fQ7QxMXJpqyy9c142PT4nwZRblgLlVmPTLhlBoKCf3XzVWuvYBoL69q2Gj+3L8Xueahi5PlZ+FrPP0yM+YhemAykqLVVu4v99Wphw1tvuwLScVWXr5tDjjs213PwTt6nn4zh5pKjEg3OVgL9Bsivbv0cajrBnlrUHTSd/wC56qVdVG0l3dqu1/Byiec7liZBYkZCxMgqQhYmQWJGChIyFrMgqQjPhhPvHoK6jIDv4v8AiK/5reM3W5bOGG5qPcUnEagRKd+iiVkUWGi1wRU+YJ90iqySS6L+odCG05b3Z+Wh6OH48ypXLdKpVd3ByU8qNUqJUdgdxcp6I02PcdxxDSfSzhPBpyjbRJeNk0vrrqaDxqqTclTtcFFsw+9FiOsEV6gt/F3Tm8RP88fc6cVp2t+bvZCjxWotR6t1JcgsGRWU5SCnRIsMpAtba0yq81Jy6SvDQcFHo889fPebG4vVIAJGgYE5FuwZHSxPXZajgdl5HXm0ZWFpp3S/MvZFed6pJuVYG+ZWRSrZlRSCOsfdJ/NbycYn+fnYOLU9317/AHZrxOMaqtNWCfdqEUqiqco2BI3/AP0znUquaSe43TpKDbTefadScYqgk3U5ixIZFIOYIDpb/wBpD71E1xmd7nN4Wm1b+e/3fmbPPVXQ3W4YtcIlz0nexNtRmqMbd8nGqhOJ0vzw9kacRjXqBFciy7WAFzlVbt2myKL905VKsppJ7jpToxg21vNInI6liZBYkZCxMgqQhYmQWJGChIyFrMgqQjPX/wCnML7BP71X6pP1ev0R8vufP4Sr136ewP2dwvsE/vVfqj9XrdEfL7jhKvXfp7EY7hGHNWqTRQnO1yTV11+Keuv8Rqqo1ZeX3OVKpU2FaT9PY0eaMP7Cn86v1Tj+pVeheX3OnC1eu/T2M+acP7Cn86v1R+pVOheX3HC1eu/T2HmrD+xp/Or9Un6lU6F5fccJV679PYz5roexp/Or9UfqNToXl9xwlXrv09jPmyh7Gn86v1R+o1OqvL7k4Sr136ew820PY0/nV+qP1Gp1V5fccJU679PYz5uoexp/Or9Un6hU6q8vuOEqdZ+nsPN9H2NP51fqj9Qn1V5fccJU679PYz5BR9jT+dX6o4/Pqry+44Sp136exnyGj7Kn86n1Scfn1V5fccJU6z9PYeRUvZU/nU+qOPz6q8vuOEqdZ+nsZ8jpeyT51Pqjj0+rHy+44Sp1n6ew8kpeyT51Pqjj0urHy+44Sp1n6exnyWl7JP8AM+qTjsuqvL7jbqdZ/ngZ8mp+yT/M+qTjsuqvL7jbqdZ/ngPJ6fs0/wAz6o45Lqry+5Nup1n+eBnkU/Zp/mfVHHJdVeX3Lt1Os/zwHJp+zT/H9UnG31V5fcbdTrP09jPKT2af4/qjjb6q8vuNup1n6ewNNPZp/j+qFin1V5fcbc+s/T2PTnzAIQOTG+tqfG3jPfiedkcqXIR18HwC1uZmJFgAtut2vl/loZ7fhuChiNrb3ad70OOIrOna34jzgpN9DpvptPnKEnoj0XRRpkHKQwPYQb/KV0pqWy079FgpJq9zDIQASCAdiQQD7pHTlFXadgpJuyZ6OLwlNKmXpgcgOMozHMRfXun1MRhaMK2zmlsJ5Z52+h5qdSbhfLW3RkectMkEgEgbkAkD39k+XGnKSbSdkelySybCoTewJsLmwJsO0xCnKXJTYcktTr4vh1pVWRNgqka33UE+M9nxGhCjW2IaWXqjlh5ucLs243D0qINNhUaplBLAqFDEXAtbUaztiaGHw64OV3O177rtfQxTnUqfMrW9TgFJjsrbX2O3b7p85UpvSL6dNx6NqPSKdMtfKCbb2BNvlEKc58lN9yDklqzbhsG1QVGUaIuY769w752oYSpWjKUf2r88TE6sYNJ7zD01FNT0s5YhgVsoA2se2J0oKknntXaatl/cKT2msrGupTK+kCL7XBF/nOM6c4cpNd6NqSejOni2HWlWdE2AW1zfdAT+pnq+IUYUa7hDRW+iOWHm5002cc8J2EAQBABlQPSnmNCEDkxvranxt4z34nnZHKlyEepw5clGi5dEviOZ0yRmWnpYadpM+xg4qnh4S21G89rN2uo5HkrPaqNWvlbzLoqaNbH5dMtN2XuuwZT/ACvN0ouhXxOzui2vqiSanCnfpKwjlxgajklhWZMx1JXfU9dpvDylVjh6k85bTV+wlRKLqRWlrmo12q08crkkIQyA7IQ5Fl7NNJxdSVaniI1HdLNdlnuNKChKm479TpPr2/7H/wCgnp/+0/8A8v4Oa5tf7jXRqrRTCE1Cgy8x0CMwqZj0r27tNZinOGHp0W57Ktdqze1fW9jUoyqSnaN93cc9WvysOGokrzK7nMNDlX0Ae7unnqVeAwqlQdtqbz7FovsdIw26tp52SNX2iP8AaH+FP6BPP8Yf/UvuX0N4Tml4l0XGKRkcfe06ZKVB+2q/st/v/wAPSlKOOpuE188VlLpS3P3MyToyuuS3mjp8rdPN6qSAUXMB+1drWPbp4z1vEVKfFlF5NK/bnY5cHGXCNmnlGk9ZxUNKmuIKqFuSzAk2yg7Ads48HKjUnNVNiCm0rb30ZG3JTio7N3byOqq5SpxEKSoCZwASLMctyO/WemcnTq4pQdla+XTln3nJRUo021vOPI1TD4YLcs2IexvrmNtb/rPHs1KuFpKPKc35na8Y1ZX0sjZjNcNVBqGqUrL0iD0SQQQpJuROmIV8HNOe24yWfQ99rmYc8ns2ujl+0H4ip7k/8azxfF/83Lw/8UdsLzS8fqedPmnoEAQBABlQPSnmNCEDkxvranxt4z34nnZHKlyEMRic60ktYU0yjvubkzVfEurCELWUVYkKey2+k9TA43OcTUZQSMLZgb2bLYa+8T6+ExfCurUlHSnZrpseWrS2VGKf7jXgsXzK+FRVCIj2VASdzckk6kzjhsVwuJpQjHZjF5LXXU3UpbNObbu3vNWPx1+bTVFTO5NRgSc+Um2h2F9bCcsXjF89KEFG7+Z9Nn6GqVHkybvZZE+dDnL5RrR5Nrna1rzP6lLhOE2f27P3LxdbOzffciljhkWnUpioEvkJZlK31IuNxOcMZHglTqw2ktM2mvI1Ki9pyjK19RhscFQ03RXXNnUMWGVrW6tx3RRxqhTdOcFJXuk9z9iTouUtpOz0NWPxZrOahABIANu4Af6Tli8S8RU4Rq2nobpU+Djso3txABWFOktMuuVnDOxsdwt/RvPQ8dBRapU1FtWbu3l2X0OaoNtbUr2O2vjBSTCEorMtLMjEsMpueoel1T31sTGhSoScE2o3T6H/ACcI0nOU1eyvmcNLiNlKugf7w1VLEizncm247p8+nj7QcakVL5tpbrP+V2HolQu7xdsreBY4p97WqMgIqrldLkC1hsRqNppfEf8AGnUlG6mrNX/knF/kUU9N5FPiJQUgoA5dQ1F1J36j3TMPiEoRhGCtsybXjuK6Ck229VYziOIBkemtNUDuHNmZjmG+/V3dUVsdGdOVOEFFN31bzJCg1JScr2yNGOxPOqNUIte2g7lA/wBJ58ViOMVXUate3orHSlT4OOyc88x0EAQBABlQPSnmNCEDkxvranxt4z34nnZHKlyEdqpSp0aDvTzmoXzMHdSArWFhe0+hGOGpYenOpT2nK93drR+RwbqSqSUZWtbcacVgGWqadPM4ZQy5Qbsjai9pxr4KpTrulSu7q6tvTN060ZQ2p5e5jCcOqPVFKzKd2JU9Edp/51zOHwNadfgrOL39haleEYbWpr8hqFigRyw1Iym9jsTMPBV3UcFFtl4aGze+RodCpKsCCNCCLETzThKD2ZKzOiaauj0sDgVehVdh0+kaWp/YAZtOvefUwmCp1MLOcl82ez4LM81WrKNRJab/ABOCjh3f0FZtbdEE6nqnz6eHq1M4Rb7j0SqRjqzJwz5+XlbN+5Y3+UcWq8Jwey9ro3k4SOztXyN+FwhFelTqqRmdbqwIuCZ6MPhZRxMKdaOrWT6DE6idNyg9xrxlIhnNjkFRkU62FidAfdOeKpTU5O3y7TS6NdC0pJpLfZGEwVRmyhHJtmtlN7HYzMcJXlLZUHfXwK6sEr3MmkBTYlXzCplLfsDTVT/Fea4KKotyi9pStfcuzvJtNzVmrWIrYV0Cs6sobYsCLznUw1WnFSnFpPpNRqQk7JmmcDYgCAIAgCADKgelzz/D/cT/AGjh30L+lexNhdvmxzz/AA/3E/2jh30L+lew4NdvmzkxvrKnxt4ztiedl3maXIR1Yz8NhPfW/rE9uIzwdH/l9TjT56fgdeOw2ZwGYqKGGpiqV1N/3QO03E9uJw+1UzlZQpx2ra9xypztHJXcpOx0UmBxGAK5rGkRdrZiAGte09EWnicO43zjv136nNpqnUT6TycPQutWq7MEUhTk1Zib2AubfOfJpUtpTrVJNRTtlq3uPVOVmoRSuzb9oDesD20qZudz0evvmvjFnXTW+MSYTm7drPQwaohwSs+U5CTTyMc3OuNxoNLfKfSw6p0+AhKdnZ5Wee36HmqbUttpePccdEGnh8YtyCtVENtNmIPhPHTUqOErxTzUkvU7StOrB9hsxVA1Ww5LZbYNalR9Scq5rnvPVN16TrTpNytamnJ77K9/EzCahGSt+6yRtUqfNxXMRzWAL2zWDr2TsnBvCuF7bT111M5rhU+jcaqVPm+VUesYgVFHvqZG/QicqceH4ah/rTX9Vn6GpPY2J/6bemQOLWpUxNJiVFWoAlReop0VBH7pl41CrVq0ZNx2mrSXZkr9g4OUYxkleyzXfqRlNLD1A1iyYxb9YJC+BnPZlQws1LNxqL0Rq6nVVtHFmriqioPKUYlXezI29N7Xt3i0449KrHjNOTs3mnuZqg3B8HJZrf0o8yfJPUIAgCAIAgAyoHdOJoQDRjfWVPjPjPZiedl3nKlyEb6HE2REQLTOQkozJmZSxuSNbfpPTS+Izp04wUYvZvZtXauc5YdSk3d5kUMcys7Gz8wWqB9Q19dZzo42pCcpP5trVPeanQjJJLK2lin4k5ek/RBpCyZVsLX2t2a2m5fEKrnCeScdLLK35kRYeKi455lLxIg1OhSy1LE08py3GxAvoZpfEZJy+SNpaq2V1vJxdWWbut5oxmJas2Z7XyhdBbaebE4meImpz1tY6U6SpqyGIxTO4qGwIygW0AygWt8pauKqVKqqvVWt4aCNKMY7KNlbHs4rAhRzWDtYHcdms6VMdUqRnFpfM033ozGhGLi+gpOJOGRrKclLk5SCQya6ML67zUPiFSMovLKOzbpXaR4eLTXS7+IbiTE0iAg5TFkVVIAuQbb6jSWXxCo3BpJbDukkFh4pPN56nRw6sU52KJAuGVQDqzvrt2DeejB1XTVTFyet0l0yf8LU51oqWzSX4kceExfL2SmxuCC6klSOzWeKhiuB/bFvW7V2jtOlt72u4HHMVZTlOaqKzZhe7d/d3S8dqOLjKzvLad+n2HAxvddFhisaaihAqIoObLTWwLWtc99pK+MlVioKKir3slbPpEKKi9q7b7TmtPIdRaALQBaALQBaALRcHbORRANON9ZU+M+M9eJ52Xec6XIQ8ke9Nba1ACguOkDtNcVq7UY2zlZrtuThY2bvpqYGGa1Q20p+nqOjrbxmVh6nzO3J17C8JHLt0PQ81mpUrgJy8iXCZ1bpZQQLk7He8+n+nutVqWjsbK0unnbLzPNxjYhG7vff2Clw9mw5UKC4xJUm66AINM3Zc9sQwU54XZjFbSm1u02eksq0Y1bt5bP8nm1qLIxRhYg2I7J8qrSnSm4TVmj0wkpK6PbFNOZh6BpIRUooSwBDhmB1zD3T9BsUeGp4d01aUVnvu1rc8N57Eqm07pvuPDqJYkb2JF+2xn52pHZm4rcz3xd0mTaYKLQBaUC0gFoAtAFoAtAFoAtAFoAtAFpQdk5FEgNWM9ZU+M+M9mJ52Xec6XIR6uEa9GnW66C1l/mQMn6v+k+1h5Xw0K2+mpr2+p4qi/xHDrW+5PFrLTqEf+oqrUHeoQN/U8z8QahRk4//ACSUvCyf1ZqhnNJ/tTXr7HRifxGP/wC2f+hZ2rf5vEf7H9EYjzVP/d/J51/7F/8AJP8A4xPm3a+Hf9z/ANUei3/Uf8f5M8e9cfgT+gS/GP8AM+EfoMJzfiz0xVvUoUbKDUwqKKoFnUlTax7NP1n1+FTrU6NrbVNLaXKWXSeTY+SU+iWm4+cItp2T8rJNOzPqJ3zMSAQBAEAQBAEAQBAEAQBAEA65zKJAa8Z6yp8R8Z7MTzsu850uQjC4hgjUweixBYdpG0kcRUjTdJP5Xm/AOnFyUnqjFauzhFY3CDKo7BFTETqRjGTyirIRpxi21vNwx9QVDVv0iLE2FiLWsRt1TssfWVZ1r/M9cjDoQcNjcaqmJZlKG2UualgAOkRbw6pyniZzg4PS+14m404p7W+1jGIrtUbMxubAXsBoBYbTNavOtLanr7FhBQVkWcW5ZHvrTChDYaBdvfOjxdV1I1L5xsl4aGVSiouO5mp2LEsdyST7zrOE5ucnJ6vM2lZWRMyUQBAEAQBAEAQBAEAQBAEIM6pzKJAa8Z6yp8Z8Z7MTzsu850uQiGpEAMdAdtRf323t3zEqUoxUnv8AzvKpJuyInM0IBu8mbpaAZbZrsotfbUnfunbi9S7VtNc1vMcJHLtJFE2BtodttdQNveZlUZuKklky7cb2uSVtbvFxMOLVrlTuYtM2KIAgCAIAgCAIAgCAIAgCAIB0zBRICMZ6yp8R8Z68Tz0u850uQjqoVlULcqWVCFbpgDVSATa97Z9u0az6FGtTgouTTkk7PO26yeWuvueecJO9k7X/AD+C6eJUENcaBDlCnsvUXa1ywH8pqGJpr5rrc7Jf1LTVu3gR05PK3T9vT1ArpYLmAy6K2U9GwprcabkBz8pViaXJ2kraO2mUV0av5n32HBT1t+Z/YgVlbOWK9OsGYEMTkudtP4j8pyVanLacmvmnd3T5PZ5mnCSsluXqbfKwMpzC4BsQGsDlqEW00GZ1H8p2eLgmmpZrsdtJaZdLS8DHBPoy/t7Mwtenpc6aK3RNzYIL7dzH3mRYigt+WSeWvJz0733lcJ9H5n9jkxlbOVP8OultSxNv5XA/lPBi6yqtNdH8vLw0O9GGymjnnjOwgCAIAgCAIAgCAIAgCADKiM6JgokBOL9Y/wAR8Z6sTzsu850uQjTOBszFyiAIAgC0oFpALQBaALQBaALQBaALQBaALQBaALQBaACJUQ3zBRICcX6x/iPjPViedl3nOlyEapwOgAgGbQQQBIBAMwBAEAQBAEAQBAEAQBAEAQDBlQN0yUQDGL9Y/wAR8Z6cTzsu850uQjVPObEAzAEAQBaAZgCAIAgCAIAgCAIAgCAIAgGCJUDbMlEgGL9Y/wAR8Z6cVz0u850uQjVOBsQDMAQBIUzAEAQBAEAQBAEAQBAEAQBAEAWlBcgEgM4r03+I+M9OK56Xec6XIRqnA2JAZgogCAIAgCAIAgCAIAgCAIAgCAIAgCAXAEArFem/xHxnoxXPS7znS5CNU850EAQBAMiALQQzAEAQBAEAQBAEAQBAEAQBAMQCoKIBWK9N/iPjPRiuel3nOlyEap5zoBAMwQQDMAQBBRAEAQBAEAQBAEAQBAEAQAYIZgokBeK9N/iPjPRiuel3nOlyEarTgbFoBmAIKJAZgC0AWgC0AWgC0AWgC0AWgC0AWgC0AWgC0AEQiMSlEgLxXpv8R8Z6MVz0u850uQjXOBsCCmYIIKZEjAkAgCAIAgCAIBmAYgCAIAgCAIAMqIzEpRIDZivTf4j4z0Yrnpd5zpchGqcDoZkBm0XAtIBAEAzaALQBaALQBaATVfKrMb2UFjYEmwF9ANz3TdOG3JRW8knZXPCwdc1DVrU6js2TmkBi2HsNUpgG+pFwSttVJ7BPr1aSgo05xVr2/wBXa/a55Ytttp+x347iXKNAWAWrtUclUDEoFQsAcrNmNr2BK23InioYRVFLPNblrvu+5WztnvOs6uzbtMHjVEAnM+hAtyMQSbsyjKuS7dJSNL627RHEK19F/UuhPp6GXhoCnxinoGJBNR0UKldh0K3JuxyDL0iAb6AncjWWWBqft6E9VvV+nPL+w4aO/wDMxU45QXNmqWygE3SrqDnsVOXpeqc6X0UmF8Pru1o69q7O3LVeZHWgt504bGJVLhCxyNlYmnUUXBIIDMAG1U7X6u0ThVoTpJOW/tX8aG4zUtDotOBswRCIzE0USA2Yr03+I+M9GK56Xec6XIRrnnOgEMGZAIBkQBIBAEAQBAEASg8epga33gXlZXZiRz8QCc3bZdNPlPprFUcm73Vv2rd4nn4Oefuzuq4FagUODooVlDNlYXBsR1i46+/tInljiZQb2em+maOjpp2uc+D4SqqOZq4qGpmWo5t941RQNtAX22nWtjW5fJpa2aXQk/oZhRss9S/M9K5Nn1Zm9ZU3eqKzdf76g/ptpM8eq9m7ctyt9C8DH88zj4fwMrc1T+2ai8tytqhNTM4ZVVgCtQjKS3v6z6a/xCLtwa3WzW7LLVrVXvZdxzhQtyj1sPh1phgt+k7VDck9Jjc2vsL9U+dUqupa+5W06DvGKjobZyNAyojJmiiQG3E+m/xGd8U/8aXec6XIRrnnOggCAZgCAZkAgCAIAgCAIAgCAIAgCAIAgAyoGuaAgG/E+m/xHxnbFc9LvOdLkI1ThY6GYAkAgGRIBBBBRAEAQBAEAQBAEAQBAEAQAYI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data:image/jpeg;base64,/9j/4AAQSkZJRgABAQAAAQABAAD/2wCEAAkGBxQPEA4PEBQRFBUREBQQEBAQEA8SFBEVFBQXFhUXFhYYHCggGBolHBUZIj0hJSkrLi4uFx8zODMsOSgvLiwBCgoKDg0OGxAQGi4kICUtLC0sLC0sMiwsLCwsLCw4LDAyNy0sLCwsLDQsMSwsLCwwLCwsLCwsLCwsLCwsLCwsLP/AABEIARUAtgMBEQACEQEDEQH/xAAaAAEBAAMBAQAAAAAAAAAAAAAAAgEDBAUG/8QARRAAAgECBAIFCQUFBwMFAAAAAQIAAxEEEiExBRMiQVFhsRQVMjNTcXKR0gYjNHOhQlJigbIkkqKjwdHwFnSzRGOEwuH/xAAaAQEBAQEBAQEAAAAAAAAAAAAAAQIDBAUG/8QAPxEAAgECAwIMBQMCBQQDAAAAAAECAxEEITESQRMUMjNRUmFxgZGh0QUiseHwFULBkvEjNGJygiSDssJDRHP/2gAMAwEAAhEDEQA/APkhPzp++K6jIDv4v+Ir/mt4zdbls4Ybmo9xzLOJ3KEhCxMshYkBQkIWJAUJkFiZIUJAWJAWJAUJkFiRkLEywUJCFiQFiZYKEhC1mQVIRnwwn3j0FHYyA7+L/iK/5reM3W5bOGG5qPcdyVMOy0w9tAmayuCLLSVhoNdVc3v19p08X+Im7dv8/Yy1UTdvzUoYmiFVQF6NUtqpPRPM0vlud137trRszvm93sTYne76PY8tZ1Z6CxMgoSELEgKEyCxIQoTILEgKEgLEyCxIyFiZBUhCxMgsSMFCRkLWZBUhGfDCfePQUdjIDv4v+Ir/AJreM3W5bOGG5qPccyzidyhIQsTLIWJAUJCFiQFCZBYkIUJkFiQFCQFiZBYkZCxMgqQhYmQWJGChIyFrMgqQjPhhPvHoKOxkB38X/EV/zW8Zuty2cMNzUe45lnE7lCQhYmWQsSAoSELEgKEyCxIQoTILEgKEgLEyCxIyFiZBUhCxMgsSMFCRkLWZBUhGfDCfePQUdjIDv4v+Ir/mt4zdbls4Ybmo9xzLOJ3KEhCxMshYkBQkIWJAUJkFiQhQmQWJAUJAWJkFiRkLEyCpCFiZBYkYKEjIWsyCpCM+GE+8ego7GQHfxf8AEV/zW8Zuty2cMNzUe49OvwMCjQdcymoiuWqMOWV5DVqriy3ASwB3vmFtZ0lh1spo88cW+ElF7nbLXVJb95r/AOnqwuOhmzZVTP0nBqJSDLpYqXdRckfpMPDzN8dpvp77aZN+dkRjOD1KKGo5TLdVWxa75lDDKpANrHrtse6+J0JRV2WlioVJbMU7/QcXwq0amVMxXKGSozKwqqSbOtgLKbbakEEEzFaCjKyNYeo6kby16OjsZ62L+z6qVCFgSpIzuhU2FHpEgdEXqkZTroDO88Klp+aHkp41vOXou/L010OHzPU6d8oKU+YyHNmC5ipO1htexO215w4vI9HG6eXQ3a/aduD+zzmtTp1GphDVVHdX2JrcpkBt6dw3VbS97TUcK9pJ6fexynjY8G3FO9slbsvfuPGQ7Txs9pYmQWJAUJAWJkFiRkLEyCpCFiZBYkYKEjIWsyCpCM+GE+8ego7GQHfxf8RX/Nbxm63LZww3NR7j0fLa6JSz0xkqIiIGDAVEFBqNgQb9JKm/cpE6bdRWutTz8FSlJ7Ms1dvszT6NzR1HjzKtUvYV1fLTApkcrLXp1cpJaxUGna1idd4dd2e1r9zCwibWzybZ565NdGufd2HntiXr2oIg6VXmKiGoxzZAtgWYm1hecXOVT5Ut56FTjS+dvda+XT2I24qo7lcMaKoRanTpgVMyFnLG2ZiSWLdd9LWtJOUn8mz3EpxjFOrtXWrfTl3bv7myvxt3V1yoodSHyh7sSqLmuSbG1NdtN5ZYmTysZjhIJp3btp65epuf7QVG52ZUJqkkmzi16YpmwBtso3vbXtkeKk75a+xlYKC2bN5e9y6P2gqK2bLTb7w1gGD2D841gdDfRif5GTjUr6fl7h4KDVrvS3hax5aieRnrKEyCxIChICxMgsSMhYmQVIQsTILEjBQkZC1mQVIRnwwn3j0FHYyA7+L/AIiv+a3jN1uWzhhuaj3HvUKlO9F74W4wdFEd3RiKiGjnFRGJCkIKoHRGvabT0pxunlojwyjO0o2lynotzva3ja+Z1GtRzMWOFqZ3xFVG/sgOZqv3aMzKdMgY3cEXdRpYStw7N/Qc9mq0rbStsr92ls3r02yXQclPGUhicGyikiLTcuEy6Mxq9FnAuxtkFz/qZy24KpG1kjs6dR0Zp3burX8N3mdPDuI0iMM7LSVlr0VbM6A0UpPQFNhmUuwCIwNmtqxI2ljVi0nZXuvDSxirRqJyim7We7VtO+mSz7OgxVq0BTfo4d6vLUVMpoohJSoL0+jYkEoSEKklRrvI3TUXkm/JeH2EY1tpZyUb5at6rXPv1urG2piKK8wjycs3NbLy8O4pnyYlEVgtmAqAWI36763OVNX09Oj3JGFWTSe1bLe8/mzevR9txHEuRysSabUiWcNTVRSUoc6ZgoC5rFSx3yjYDSc6vB7Mtm35Y1R4bbipJ5LPXPJ67tbdp4Inzj6JQkBYkBQkBYmQWJGQsTIKkIWJkFiRgoSMhazIKkIz4YT7x6CjsZAd/F/xFf8ANbxm63LZww3NR7j1vNNPk84D1lAVKYzMLGlhqrYj3/eUxYd9p14GLjdb9PLM8vGJ8JsdDs/GS2fQofZvK7qaqMUqOpULUGflVEp1bG2lmqAd9j2C84rnqXj1432Wrrsyum19DZi+CKPRsuVVaoxZ2sB5WzkC2vRw/dqB2mydBbsvx+xmnipb8+jT/Tb1Zrw3CsrVw4FU02pU6aZ+WtQ1wWRixsQMq7XGrCc40bN3z07NTc8Q2otOyd28rtW19Sl4J0Vuyq2r1b52NNTSqVUFhoejRfbtEPD5Zu3T2ZfYnG/mdldaLtd0n9TaPs42fIKikDNnYI/Ry8q2lrm/OT3a9ms4o72v+Ze6M8eSjdxfZ6+zOavwplVSpzk8zMiqeiKZCs1+tc1xf+EzlPDtJWd9fQ7QxMXJpqyy9c142PT4nwZRblgLlVmPTLhlBoKCf3XzVWuvYBoL69q2Gj+3L8Xueahi5PlZ+FrPP0yM+YhemAykqLVVu4v99Wphw1tvuwLScVWXr5tDjjs213PwTt6nn4zh5pKjEg3OVgL9Bsivbv0cajrBnlrUHTSd/wC56qVdVG0l3dqu1/Byiec7liZBYkZCxMgqQhYmQWJGChIyFrMgqQjPhhPvHoK6jIDv4v8AiK/5reM3W5bOGG5qPcUnEagRKd+iiVkUWGi1wRU+YJ90iqySS6L+odCG05b3Z+Wh6OH48ypXLdKpVd3ByU8qNUqJUdgdxcp6I02PcdxxDSfSzhPBpyjbRJeNk0vrrqaDxqqTclTtcFFsw+9FiOsEV6gt/F3Tm8RP88fc6cVp2t+bvZCjxWotR6t1JcgsGRWU5SCnRIsMpAtba0yq81Jy6SvDQcFHo889fPebG4vVIAJGgYE5FuwZHSxPXZajgdl5HXm0ZWFpp3S/MvZFed6pJuVYG+ZWRSrZlRSCOsfdJ/NbycYn+fnYOLU9317/AHZrxOMaqtNWCfdqEUqiqco2BI3/AP0znUquaSe43TpKDbTefadScYqgk3U5ixIZFIOYIDpb/wBpD71E1xmd7nN4Wm1b+e/3fmbPPVXQ3W4YtcIlz0nexNtRmqMbd8nGqhOJ0vzw9kacRjXqBFciy7WAFzlVbt2myKL905VKsppJ7jpToxg21vNInI6liZBYkZCxMgqQhYmQWJGChIyFrMgqQjPX/wCnML7BP71X6pP1ev0R8vufP4Sr136ewP2dwvsE/vVfqj9XrdEfL7jhKvXfp7EY7hGHNWqTRQnO1yTV11+Keuv8Rqqo1ZeX3OVKpU2FaT9PY0eaMP7Cn86v1Tj+pVeheX3OnC1eu/T2M+acP7Cn86v1R+pVOheX3HC1eu/T2HmrD+xp/Or9Un6lU6F5fccJV679PYz5roexp/Or9UfqNToXl9xwlXrv09jPmyh7Gn86v1R+o1OqvL7k4Sr136ew820PY0/nV+qP1Gp1V5fccJU679PYz5uoexp/Or9Un6hU6q8vuOEqdZ+nsPN9H2NP51fqj9Qn1V5fccJU679PYz5BR9jT+dX6o4/Pqry+44Sp136exnyGj7Kn86n1Scfn1V5fccJU6z9PYeRUvZU/nU+qOPz6q8vuOEqdZ+nsZ8jpeyT51Pqjj0+rHy+44Sp1n6ew8kpeyT51Pqjj0urHy+44Sp1n6exnyWl7JP8AM+qTjsuqvL7jbqdZ/ngZ8mp+yT/M+qTjsuqvL7jbqdZ/ngPJ6fs0/wAz6o45Lqry+5Nup1n+eBnkU/Zp/mfVHHJdVeX3Lt1Os/zwHJp+zT/H9UnG31V5fcbdTrP09jPKT2af4/qjjb6q8vuNup1n6ewNNPZp/j+qFin1V5fcbc+s/T2PTnzAIQOTG+tqfG3jPfiedkcqXIR18HwC1uZmJFgAtut2vl/loZ7fhuChiNrb3ad70OOIrOna34jzgpN9DpvptPnKEnoj0XRRpkHKQwPYQb/KV0pqWy079FgpJq9zDIQASCAdiQQD7pHTlFXadgpJuyZ6OLwlNKmXpgcgOMozHMRfXun1MRhaMK2zmlsJ5Z52+h5qdSbhfLW3RkectMkEgEgbkAkD39k+XGnKSbSdkelySybCoTewJsLmwJsO0xCnKXJTYcktTr4vh1pVWRNgqka33UE+M9nxGhCjW2IaWXqjlh5ucLs243D0qINNhUaplBLAqFDEXAtbUaztiaGHw64OV3O177rtfQxTnUqfMrW9TgFJjsrbX2O3b7p85UpvSL6dNx6NqPSKdMtfKCbb2BNvlEKc58lN9yDklqzbhsG1QVGUaIuY769w752oYSpWjKUf2r88TE6sYNJ7zD01FNT0s5YhgVsoA2se2J0oKknntXaatl/cKT2msrGupTK+kCL7XBF/nOM6c4cpNd6NqSejOni2HWlWdE2AW1zfdAT+pnq+IUYUa7hDRW+iOWHm5002cc8J2EAQBABlQPSnmNCEDkxvranxt4z34nnZHKlyEepw5clGi5dEviOZ0yRmWnpYadpM+xg4qnh4S21G89rN2uo5HkrPaqNWvlbzLoqaNbH5dMtN2XuuwZT/ACvN0ouhXxOzui2vqiSanCnfpKwjlxgajklhWZMx1JXfU9dpvDylVjh6k85bTV+wlRKLqRWlrmo12q08crkkIQyA7IQ5Fl7NNJxdSVaniI1HdLNdlnuNKChKm479TpPr2/7H/wCgnp/+0/8A8v4Oa5tf7jXRqrRTCE1Cgy8x0CMwqZj0r27tNZinOGHp0W57Ktdqze1fW9jUoyqSnaN93cc9WvysOGokrzK7nMNDlX0Ae7unnqVeAwqlQdtqbz7FovsdIw26tp52SNX2iP8AaH+FP6BPP8Yf/UvuX0N4Tml4l0XGKRkcfe06ZKVB+2q/st/v/wAPSlKOOpuE188VlLpS3P3MyToyuuS3mjp8rdPN6qSAUXMB+1drWPbp4z1vEVKfFlF5NK/bnY5cHGXCNmnlGk9ZxUNKmuIKqFuSzAk2yg7Ads48HKjUnNVNiCm0rb30ZG3JTio7N3byOqq5SpxEKSoCZwASLMctyO/WemcnTq4pQdla+XTln3nJRUo021vOPI1TD4YLcs2IexvrmNtb/rPHs1KuFpKPKc35na8Y1ZX0sjZjNcNVBqGqUrL0iD0SQQQpJuROmIV8HNOe24yWfQ99rmYc8ns2ujl+0H4ip7k/8azxfF/83Lw/8UdsLzS8fqedPmnoEAQBABlQPSnmNCEDkxvranxt4z34nnZHKlyEMRic60ktYU0yjvubkzVfEurCELWUVYkKey2+k9TA43OcTUZQSMLZgb2bLYa+8T6+ExfCurUlHSnZrpseWrS2VGKf7jXgsXzK+FRVCIj2VASdzckk6kzjhsVwuJpQjHZjF5LXXU3UpbNObbu3vNWPx1+bTVFTO5NRgSc+Um2h2F9bCcsXjF89KEFG7+Z9Nn6GqVHkybvZZE+dDnL5RrR5Nrna1rzP6lLhOE2f27P3LxdbOzffciljhkWnUpioEvkJZlK31IuNxOcMZHglTqw2ktM2mvI1Ki9pyjK19RhscFQ03RXXNnUMWGVrW6tx3RRxqhTdOcFJXuk9z9iTouUtpOz0NWPxZrOahABIANu4Af6Tli8S8RU4Rq2nobpU+Djso3txABWFOktMuuVnDOxsdwt/RvPQ8dBRapU1FtWbu3l2X0OaoNtbUr2O2vjBSTCEorMtLMjEsMpueoel1T31sTGhSoScE2o3T6H/ACcI0nOU1eyvmcNLiNlKugf7w1VLEizncm247p8+nj7QcakVL5tpbrP+V2HolQu7xdsreBY4p97WqMgIqrldLkC1hsRqNppfEf8AGnUlG6mrNX/knF/kUU9N5FPiJQUgoA5dQ1F1J36j3TMPiEoRhGCtsybXjuK6Ck229VYziOIBkemtNUDuHNmZjmG+/V3dUVsdGdOVOEFFN31bzJCg1JScr2yNGOxPOqNUIte2g7lA/wBJ58ViOMVXUate3orHSlT4OOyc88x0EAQBABlQPSnmNCEDkxvranxt4z34nnZHKlyEdqpSp0aDvTzmoXzMHdSArWFhe0+hGOGpYenOpT2nK93drR+RwbqSqSUZWtbcacVgGWqadPM4ZQy5Qbsjai9pxr4KpTrulSu7q6tvTN060ZQ2p5e5jCcOqPVFKzKd2JU9Edp/51zOHwNadfgrOL39haleEYbWpr8hqFigRyw1Iym9jsTMPBV3UcFFtl4aGze+RodCpKsCCNCCLETzThKD2ZKzOiaauj0sDgVehVdh0+kaWp/YAZtOvefUwmCp1MLOcl82ez4LM81WrKNRJab/ABOCjh3f0FZtbdEE6nqnz6eHq1M4Rb7j0SqRjqzJwz5+XlbN+5Y3+UcWq8Jwey9ro3k4SOztXyN+FwhFelTqqRmdbqwIuCZ6MPhZRxMKdaOrWT6DE6idNyg9xrxlIhnNjkFRkU62FidAfdOeKpTU5O3y7TS6NdC0pJpLfZGEwVRmyhHJtmtlN7HYzMcJXlLZUHfXwK6sEr3MmkBTYlXzCplLfsDTVT/Fea4KKotyi9pStfcuzvJtNzVmrWIrYV0Cs6sobYsCLznUw1WnFSnFpPpNRqQk7JmmcDYgCAIAgCADKgelzz/D/cT/AGjh30L+lexNhdvmxzz/AA/3E/2jh30L+lew4NdvmzkxvrKnxt4ztiedl3maXIR1Yz8NhPfW/rE9uIzwdH/l9TjT56fgdeOw2ZwGYqKGGpiqV1N/3QO03E9uJw+1UzlZQpx2ra9xypztHJXcpOx0UmBxGAK5rGkRdrZiAGte09EWnicO43zjv136nNpqnUT6TycPQutWq7MEUhTk1Zib2AubfOfJpUtpTrVJNRTtlq3uPVOVmoRSuzb9oDesD20qZudz0evvmvjFnXTW+MSYTm7drPQwaohwSs+U5CTTyMc3OuNxoNLfKfSw6p0+AhKdnZ5Wee36HmqbUttpePccdEGnh8YtyCtVENtNmIPhPHTUqOErxTzUkvU7StOrB9hsxVA1Ww5LZbYNalR9Scq5rnvPVN16TrTpNytamnJ77K9/EzCahGSt+6yRtUqfNxXMRzWAL2zWDr2TsnBvCuF7bT111M5rhU+jcaqVPm+VUesYgVFHvqZG/QicqceH4ah/rTX9Vn6GpPY2J/6bemQOLWpUxNJiVFWoAlReop0VBH7pl41CrVq0ZNx2mrSXZkr9g4OUYxkleyzXfqRlNLD1A1iyYxb9YJC+BnPZlQws1LNxqL0Rq6nVVtHFmriqioPKUYlXezI29N7Xt3i0449KrHjNOTs3mnuZqg3B8HJZrf0o8yfJPUIAgCAIAgAyoHdOJoQDRjfWVPjPjPZiedl3nKlyEb6HE2REQLTOQkozJmZSxuSNbfpPTS+Izp04wUYvZvZtXauc5YdSk3d5kUMcys7Gz8wWqB9Q19dZzo42pCcpP5trVPeanQjJJLK2lin4k5ek/RBpCyZVsLX2t2a2m5fEKrnCeScdLLK35kRYeKi455lLxIg1OhSy1LE08py3GxAvoZpfEZJy+SNpaq2V1vJxdWWbut5oxmJas2Z7XyhdBbaebE4meImpz1tY6U6SpqyGIxTO4qGwIygW0AygWt8pauKqVKqqvVWt4aCNKMY7KNlbHs4rAhRzWDtYHcdms6VMdUqRnFpfM033ozGhGLi+gpOJOGRrKclLk5SCQya6ML67zUPiFSMovLKOzbpXaR4eLTXS7+IbiTE0iAg5TFkVVIAuQbb6jSWXxCo3BpJbDukkFh4pPN56nRw6sU52KJAuGVQDqzvrt2DeejB1XTVTFyet0l0yf8LU51oqWzSX4kceExfL2SmxuCC6klSOzWeKhiuB/bFvW7V2jtOlt72u4HHMVZTlOaqKzZhe7d/d3S8dqOLjKzvLad+n2HAxvddFhisaaihAqIoObLTWwLWtc99pK+MlVioKKir3slbPpEKKi9q7b7TmtPIdRaALQBaALQBaALRcHbORRANON9ZU+M+M9eJ52Xec6XIQ8ke9Nba1ACguOkDtNcVq7UY2zlZrtuThY2bvpqYGGa1Q20p+nqOjrbxmVh6nzO3J17C8JHLt0PQ81mpUrgJy8iXCZ1bpZQQLk7He8+n+nutVqWjsbK0unnbLzPNxjYhG7vff2Clw9mw5UKC4xJUm66AINM3Zc9sQwU54XZjFbSm1u02eksq0Y1bt5bP8nm1qLIxRhYg2I7J8qrSnSm4TVmj0wkpK6PbFNOZh6BpIRUooSwBDhmB1zD3T9BsUeGp4d01aUVnvu1rc8N57Eqm07pvuPDqJYkb2JF+2xn52pHZm4rcz3xd0mTaYKLQBaUC0gFoAtAFoAtAFoAtAFoAtAFpQdk5FEgNWM9ZU+M+M9mJ52Xec6XIR6uEa9GnW66C1l/mQMn6v+k+1h5Xw0K2+mpr2+p4qi/xHDrW+5PFrLTqEf+oqrUHeoQN/U8z8QahRk4//ACSUvCyf1ZqhnNJ/tTXr7HRifxGP/wC2f+hZ2rf5vEf7H9EYjzVP/d/J51/7F/8AJP8A4xPm3a+Hf9z/ANUei3/Uf8f5M8e9cfgT+gS/GP8AM+EfoMJzfiz0xVvUoUbKDUwqKKoFnUlTax7NP1n1+FTrU6NrbVNLaXKWXSeTY+SU+iWm4+cItp2T8rJNOzPqJ3zMSAQBAEAQBAEAQBAEAQBAEA65zKJAa8Z6yp8R8Z7MTzsu850uQjC4hgjUweixBYdpG0kcRUjTdJP5Xm/AOnFyUnqjFauzhFY3CDKo7BFTETqRjGTyirIRpxi21vNwx9QVDVv0iLE2FiLWsRt1TssfWVZ1r/M9cjDoQcNjcaqmJZlKG2UualgAOkRbw6pyniZzg4PS+14m404p7W+1jGIrtUbMxubAXsBoBYbTNavOtLanr7FhBQVkWcW5ZHvrTChDYaBdvfOjxdV1I1L5xsl4aGVSiouO5mp2LEsdyST7zrOE5ucnJ6vM2lZWRMyUQBAEAQBAEAQBAEAQBAEIM6pzKJAa8Z6yp8Z8Z7MTzsu850uQiGpEAMdAdtRf323t3zEqUoxUnv8AzvKpJuyInM0IBu8mbpaAZbZrsotfbUnfunbi9S7VtNc1vMcJHLtJFE2BtodttdQNveZlUZuKklky7cb2uSVtbvFxMOLVrlTuYtM2KIAgCAIAgCAIAgCAIAgCAIB0zBRICMZ6yp8R8Z68Tz0u850uQjqoVlULcqWVCFbpgDVSATa97Z9u0az6FGtTgouTTkk7PO26yeWuvueecJO9k7X/AD+C6eJUENcaBDlCnsvUXa1ywH8pqGJpr5rrc7Jf1LTVu3gR05PK3T9vT1ArpYLmAy6K2U9GwprcabkBz8pViaXJ2kraO2mUV0av5n32HBT1t+Z/YgVlbOWK9OsGYEMTkudtP4j8pyVanLacmvmnd3T5PZ5mnCSsluXqbfKwMpzC4BsQGsDlqEW00GZ1H8p2eLgmmpZrsdtJaZdLS8DHBPoy/t7Mwtenpc6aK3RNzYIL7dzH3mRYigt+WSeWvJz0733lcJ9H5n9jkxlbOVP8OultSxNv5XA/lPBi6yqtNdH8vLw0O9GGymjnnjOwgCAIAgCAIAgCAIAgCADKiM6JgokBOL9Y/wAR8Z6sTzsu850uQjTOBszFyiAIAgC0oFpALQBaALQBaALQBaALQBaALQBaALQBaACJUQ3zBRICcX6x/iPjPViedl3nOlyEapwOgAgGbQQQBIBAMwBAEAQBAEAQBAEAQBAEAQDBlQN0yUQDGL9Y/wAR8Z6cTzsu850uQjVPObEAzAEAQBaAZgCAIAgCAIAgCAIAgCAIAgGCJUDbMlEgGL9Y/wAR8Z6cVz0u850uQjVOBsQDMAQBIUzAEAQBAEAQBAEAQBAEAQBAEAWlBcgEgM4r03+I+M9OK56Xec6XIRqnA2JAZgogCAIAgCAIAgCAIAgCAIAgCAIAgCAXAEArFem/xHxnoxXPS7znS5CNU850EAQBAMiALQQzAEAQBAEAQBAEAQBAEAQBAMQCoKIBWK9N/iPjPRiuel3nOlyEap5zoBAMwQQDMAQBBRAEAQBAEAQBAEAQBAEAQAYIZgokBeK9N/iPjPRiuel3nOlyEarTgbFoBmAIKJAZgC0AWgC0AWgC0AWgC0AWgC0AWgC0AWgC0AEQiMSlEgLxXpv8R8Z6MVz0u850uQjXOBsCCmYIIKZEjAkAgCAIAgCAIBmAYgCAIAgCAIAMqIzEpRIDZivTf4j4z0Yrnpd5zpchGqcDoZkBm0XAtIBAEAzaALQBaALQBaATVfKrMb2UFjYEmwF9ANz3TdOG3JRW8knZXPCwdc1DVrU6js2TmkBi2HsNUpgG+pFwSttVJ7BPr1aSgo05xVr2/wBXa/a55Ytttp+x347iXKNAWAWrtUclUDEoFQsAcrNmNr2BK23InioYRVFLPNblrvu+5WztnvOs6uzbtMHjVEAnM+hAtyMQSbsyjKuS7dJSNL627RHEK19F/UuhPp6GXhoCnxinoGJBNR0UKldh0K3JuxyDL0iAb6AncjWWWBqft6E9VvV+nPL+w4aO/wDMxU45QXNmqWygE3SrqDnsVOXpeqc6X0UmF8Pru1o69q7O3LVeZHWgt504bGJVLhCxyNlYmnUUXBIIDMAG1U7X6u0ThVoTpJOW/tX8aG4zUtDotOBswRCIzE0USA2Yr03+I+M9GK56Xec6XIRrnnOgEMGZAIBkQBIBAEAQBAEASg8epga33gXlZXZiRz8QCc3bZdNPlPprFUcm73Vv2rd4nn4Oefuzuq4FagUODooVlDNlYXBsR1i46+/tInljiZQb2em+maOjpp2uc+D4SqqOZq4qGpmWo5t941RQNtAX22nWtjW5fJpa2aXQk/oZhRss9S/M9K5Nn1Zm9ZU3eqKzdf76g/ptpM8eq9m7ctyt9C8DH88zj4fwMrc1T+2ai8tytqhNTM4ZVVgCtQjKS3v6z6a/xCLtwa3WzW7LLVrVXvZdxzhQtyj1sPh1phgt+k7VDck9Jjc2vsL9U+dUqupa+5W06DvGKjobZyNAyojJmiiQG3E+m/xGd8U/8aXec6XIRrnnOggCAZgCAZkAgCAIAgCAIAgCAIAgCAIAgAyoGuaAgG/E+m/xHxnbFc9LvOdLkI1ThY6GYAkAgGRIBBBBRAEAQBAEAQBAEAQBAEAQAYI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6" name="Picture 8" descr="http://www.asdar-book.org/cove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05064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Spatial.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676576"/>
            <a:ext cx="33337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7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anchor="t">
            <a:normAutofit fontScale="92500" lnSpcReduction="20000"/>
          </a:bodyPr>
          <a:lstStyle/>
          <a:p>
            <a:r>
              <a:rPr lang="en-GB" dirty="0" err="1"/>
              <a:t>rgdal</a:t>
            </a:r>
            <a:r>
              <a:rPr lang="en-GB" dirty="0"/>
              <a:t> package to read in </a:t>
            </a:r>
            <a:r>
              <a:rPr lang="en-GB" dirty="0" err="1"/>
              <a:t>shapefiles</a:t>
            </a:r>
            <a:endParaRPr lang="en-GB" dirty="0"/>
          </a:p>
          <a:p>
            <a:pPr lvl="1"/>
            <a:r>
              <a:rPr lang="en-GB" dirty="0"/>
              <a:t>Can use raster package for rasters and </a:t>
            </a:r>
            <a:r>
              <a:rPr lang="en-GB" dirty="0" err="1"/>
              <a:t>sp</a:t>
            </a:r>
            <a:r>
              <a:rPr lang="en-GB" dirty="0"/>
              <a:t> package for other data types </a:t>
            </a:r>
          </a:p>
          <a:p>
            <a:pPr lvl="1"/>
            <a:endParaRPr lang="en-GB" dirty="0"/>
          </a:p>
          <a:p>
            <a:r>
              <a:rPr lang="en-GB" dirty="0" err="1"/>
              <a:t>rgeos</a:t>
            </a:r>
            <a:r>
              <a:rPr lang="en-GB" dirty="0"/>
              <a:t> package to explore spatial data</a:t>
            </a:r>
          </a:p>
          <a:p>
            <a:endParaRPr lang="en-GB" dirty="0"/>
          </a:p>
          <a:p>
            <a:r>
              <a:rPr lang="en-GB" dirty="0"/>
              <a:t>nlme package for </a:t>
            </a:r>
            <a:r>
              <a:rPr lang="en-GB" dirty="0" err="1"/>
              <a:t>gls</a:t>
            </a:r>
            <a:r>
              <a:rPr lang="en-GB" dirty="0"/>
              <a:t>() and update of correlation structure</a:t>
            </a:r>
          </a:p>
          <a:p>
            <a:endParaRPr lang="en-GB" dirty="0"/>
          </a:p>
          <a:p>
            <a:r>
              <a:rPr lang="en-GB" dirty="0" err="1"/>
              <a:t>spdep</a:t>
            </a:r>
            <a:r>
              <a:rPr lang="en-GB" dirty="0"/>
              <a:t> package for </a:t>
            </a:r>
            <a:r>
              <a:rPr lang="en-GB" dirty="0" err="1"/>
              <a:t>moran.test</a:t>
            </a:r>
            <a:r>
              <a:rPr lang="en-GB" dirty="0"/>
              <a:t>() and </a:t>
            </a:r>
            <a:r>
              <a:rPr lang="en-GB" dirty="0" err="1"/>
              <a:t>spautolm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/>
              <a:t>others include spatial, sp, SpatialPack (e.g. for modified.ttest), spatstat, CARBayes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42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1504"/>
            <a:ext cx="8229600" cy="773440"/>
          </a:xfrm>
        </p:spPr>
        <p:txBody>
          <a:bodyPr/>
          <a:lstStyle/>
          <a:p>
            <a:r>
              <a:rPr lang="en-GB" dirty="0" smtClean="0"/>
              <a:t>Further Data Visualisation!</a:t>
            </a:r>
            <a:endParaRPr lang="en-GB" dirty="0"/>
          </a:p>
        </p:txBody>
      </p:sp>
      <p:pic>
        <p:nvPicPr>
          <p:cNvPr id="13314" name="Picture 2" descr="http://ecx.images-amazon.com/images/I/31noBUiPIJ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22002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ggplot2 boxplo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318" name="Picture 6" descr="http://chrisladroue.com/extra/ggplot2Intro/introductionGGplot2/images/boxplo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88" y="2636912"/>
            <a:ext cx="2592287" cy="211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chrisladroue.com/extra/ggplot2Intro/introductionGGplot2/images/firstEx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29" y="3284984"/>
            <a:ext cx="3020689" cy="24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talklab.psy.gla.ac.uk/R/ggplot-examp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63" y="5013176"/>
            <a:ext cx="3122712" cy="18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8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70485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2348880"/>
            <a:ext cx="7416823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B5394"/>
                </a:solidFill>
              </a:rPr>
              <a:t>REMINDER: write </a:t>
            </a:r>
            <a:r>
              <a:rPr lang="en-US" sz="2800" dirty="0">
                <a:solidFill>
                  <a:srgbClr val="0B5394"/>
                </a:solidFill>
              </a:rPr>
              <a:t>down your email </a:t>
            </a:r>
            <a:r>
              <a:rPr lang="en-US" sz="2800" dirty="0" smtClean="0">
                <a:solidFill>
                  <a:srgbClr val="0B5394"/>
                </a:solidFill>
              </a:rPr>
              <a:t>address for access to the Dropbox with slides and code.</a:t>
            </a:r>
          </a:p>
          <a:p>
            <a:pPr algn="ctr"/>
            <a:endParaRPr lang="en-US" sz="2800" dirty="0">
              <a:solidFill>
                <a:srgbClr val="0B5394"/>
              </a:solidFill>
            </a:endParaRPr>
          </a:p>
          <a:p>
            <a:pPr algn="ctr"/>
            <a:r>
              <a:rPr lang="en-US" sz="2800" dirty="0" smtClean="0">
                <a:solidFill>
                  <a:srgbClr val="0B5394"/>
                </a:solidFill>
              </a:rPr>
              <a:t>We will be in this room until beginning of August</a:t>
            </a:r>
            <a:endParaRPr lang="en-US" sz="2800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143000"/>
          </a:xfrm>
        </p:spPr>
        <p:txBody>
          <a:bodyPr/>
          <a:lstStyle/>
          <a:p>
            <a:r>
              <a:rPr lang="en-GB" dirty="0" smtClean="0"/>
              <a:t>Spatial 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Variety of analytical techniques to study the topology, geometry and geography of </a:t>
            </a:r>
            <a:r>
              <a:rPr lang="en-GB" dirty="0" smtClean="0"/>
              <a:t>entities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Not always on a map!</a:t>
            </a:r>
          </a:p>
          <a:p>
            <a:endParaRPr lang="en-GB" dirty="0" smtClean="0"/>
          </a:p>
          <a:p>
            <a:r>
              <a:rPr lang="en-GB" dirty="0" smtClean="0"/>
              <a:t>Many different R packages for spatial analysis</a:t>
            </a:r>
          </a:p>
          <a:p>
            <a:endParaRPr lang="en-GB" dirty="0" smtClean="0"/>
          </a:p>
          <a:p>
            <a:r>
              <a:rPr lang="en-GB" dirty="0" smtClean="0"/>
              <a:t>Lots of different techniques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0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n-GB" dirty="0" smtClean="0"/>
              <a:t>Zebra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89120"/>
          </a:xfrm>
        </p:spPr>
        <p:txBody>
          <a:bodyPr>
            <a:normAutofit/>
          </a:bodyPr>
          <a:lstStyle/>
          <a:p>
            <a:r>
              <a:rPr lang="en-GB" dirty="0" smtClean="0"/>
              <a:t>Animal tracking data from </a:t>
            </a:r>
            <a:r>
              <a:rPr lang="en-GB" dirty="0" err="1" smtClean="0"/>
              <a:t>MoveBank</a:t>
            </a:r>
            <a:endParaRPr lang="en-GB" dirty="0" smtClean="0"/>
          </a:p>
          <a:p>
            <a:r>
              <a:rPr lang="en-GB" dirty="0" smtClean="0"/>
              <a:t>Read in using </a:t>
            </a:r>
            <a:r>
              <a:rPr lang="en-GB" dirty="0" err="1" smtClean="0"/>
              <a:t>rgdal</a:t>
            </a:r>
            <a:r>
              <a:rPr lang="en-GB" dirty="0" smtClean="0"/>
              <a:t> package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Summary of data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51692" r="61537" b="39628"/>
          <a:stretch/>
        </p:blipFill>
        <p:spPr bwMode="auto">
          <a:xfrm>
            <a:off x="827584" y="2612896"/>
            <a:ext cx="5744307" cy="74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59972" r="61537" b="8103"/>
          <a:stretch/>
        </p:blipFill>
        <p:spPr bwMode="auto">
          <a:xfrm>
            <a:off x="827583" y="3933056"/>
            <a:ext cx="5744307" cy="273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34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n-GB" dirty="0" smtClean="0"/>
              <a:t>Zebra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00808"/>
            <a:ext cx="8529429" cy="504056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Use table() to show there are records for two species and 9 individuals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Plot on Google Maps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NB. Change of coordinate system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using </a:t>
            </a:r>
            <a:r>
              <a:rPr lang="en-GB" dirty="0" err="1" smtClean="0"/>
              <a:t>spTransform</a:t>
            </a:r>
            <a:r>
              <a:rPr lang="en-GB" dirty="0" smtClean="0"/>
              <a:t>()</a:t>
            </a: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" t="84923" r="71077" b="7538"/>
          <a:stretch/>
        </p:blipFill>
        <p:spPr bwMode="auto">
          <a:xfrm>
            <a:off x="827584" y="2566742"/>
            <a:ext cx="4278923" cy="646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9" t="4733" r="22826" b="4196"/>
          <a:stretch/>
        </p:blipFill>
        <p:spPr bwMode="auto">
          <a:xfrm>
            <a:off x="6084168" y="3120844"/>
            <a:ext cx="2902461" cy="332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" t="22718" r="69154" b="64974"/>
          <a:stretch/>
        </p:blipFill>
        <p:spPr bwMode="auto">
          <a:xfrm>
            <a:off x="827584" y="4077072"/>
            <a:ext cx="4208586" cy="105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37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n-GB" dirty="0" smtClean="0"/>
              <a:t>Zebra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00808"/>
            <a:ext cx="8529429" cy="5040560"/>
          </a:xfrm>
        </p:spPr>
        <p:txBody>
          <a:bodyPr>
            <a:normAutofit/>
          </a:bodyPr>
          <a:lstStyle/>
          <a:p>
            <a:r>
              <a:rPr lang="en-GB" dirty="0" smtClean="0"/>
              <a:t>Plot different coloured points for different individuals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Can also try plotting by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species</a:t>
            </a:r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r="20821"/>
          <a:stretch/>
        </p:blipFill>
        <p:spPr bwMode="auto">
          <a:xfrm>
            <a:off x="4201665" y="2348880"/>
            <a:ext cx="443484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t="22171" r="71153" b="65248"/>
          <a:stretch/>
        </p:blipFill>
        <p:spPr bwMode="auto">
          <a:xfrm>
            <a:off x="539552" y="2352318"/>
            <a:ext cx="3880340" cy="107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63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en-GB" dirty="0" smtClean="0"/>
              <a:t>Zebra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44824"/>
            <a:ext cx="8529429" cy="5040560"/>
          </a:xfrm>
        </p:spPr>
        <p:txBody>
          <a:bodyPr>
            <a:normAutofit/>
          </a:bodyPr>
          <a:lstStyle/>
          <a:p>
            <a:r>
              <a:rPr lang="en-GB" dirty="0" smtClean="0"/>
              <a:t>Plot convex hull for individual 1’s range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NB. Uses function </a:t>
            </a:r>
          </a:p>
          <a:p>
            <a:pPr marL="0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gConvexHull</a:t>
            </a:r>
            <a:r>
              <a:rPr lang="en-GB" dirty="0" smtClean="0"/>
              <a:t>()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9" r="21003"/>
          <a:stretch/>
        </p:blipFill>
        <p:spPr bwMode="auto">
          <a:xfrm>
            <a:off x="5148064" y="2330152"/>
            <a:ext cx="365760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" t="24222" r="74692" b="57727"/>
          <a:stretch/>
        </p:blipFill>
        <p:spPr bwMode="auto">
          <a:xfrm>
            <a:off x="808893" y="2564904"/>
            <a:ext cx="3341078" cy="154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39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n-GB" dirty="0" smtClean="0"/>
              <a:t>Zebra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389120"/>
          </a:xfrm>
        </p:spPr>
        <p:txBody>
          <a:bodyPr>
            <a:normAutofit/>
          </a:bodyPr>
          <a:lstStyle/>
          <a:p>
            <a:r>
              <a:rPr lang="en-GB" dirty="0" smtClean="0"/>
              <a:t>Calculate area and intersection of convex hull</a:t>
            </a:r>
            <a:endParaRPr lang="en-GB" dirty="0"/>
          </a:p>
          <a:p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5" r="21185"/>
          <a:stretch/>
        </p:blipFill>
        <p:spPr bwMode="auto">
          <a:xfrm>
            <a:off x="5148064" y="2420888"/>
            <a:ext cx="361188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t="21350" r="71385" b="45692"/>
          <a:stretch/>
        </p:blipFill>
        <p:spPr bwMode="auto">
          <a:xfrm>
            <a:off x="611560" y="2780928"/>
            <a:ext cx="3880339" cy="282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97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/>
          <a:lstStyle/>
          <a:p>
            <a:r>
              <a:rPr lang="en-GB" dirty="0" smtClean="0"/>
              <a:t>Other useful functions in </a:t>
            </a:r>
            <a:r>
              <a:rPr lang="en-GB" dirty="0" err="1" smtClean="0"/>
              <a:t>rgeos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6224"/>
            <a:ext cx="8229600" cy="4389120"/>
          </a:xfrm>
        </p:spPr>
        <p:txBody>
          <a:bodyPr>
            <a:normAutofit/>
          </a:bodyPr>
          <a:lstStyle/>
          <a:p>
            <a:r>
              <a:rPr lang="en-GB" dirty="0" err="1" smtClean="0"/>
              <a:t>gUnaryUnion</a:t>
            </a:r>
            <a:r>
              <a:rPr lang="en-GB" dirty="0" smtClean="0"/>
              <a:t>()</a:t>
            </a:r>
          </a:p>
          <a:p>
            <a:endParaRPr lang="en-GB" dirty="0" smtClean="0"/>
          </a:p>
          <a:p>
            <a:r>
              <a:rPr lang="en-GB" dirty="0" err="1" smtClean="0"/>
              <a:t>gBuffer</a:t>
            </a:r>
            <a:r>
              <a:rPr lang="en-GB" dirty="0" smtClean="0"/>
              <a:t>()</a:t>
            </a:r>
          </a:p>
          <a:p>
            <a:endParaRPr lang="en-GB" dirty="0" smtClean="0"/>
          </a:p>
          <a:p>
            <a:r>
              <a:rPr lang="en-GB" dirty="0" err="1" smtClean="0"/>
              <a:t>gDistance</a:t>
            </a:r>
            <a:r>
              <a:rPr lang="en-GB" dirty="0" smtClean="0"/>
              <a:t>()</a:t>
            </a:r>
          </a:p>
          <a:p>
            <a:endParaRPr lang="en-GB" dirty="0"/>
          </a:p>
          <a:p>
            <a:r>
              <a:rPr lang="en-GB" dirty="0" smtClean="0"/>
              <a:t>And many more!</a:t>
            </a:r>
          </a:p>
          <a:p>
            <a:endParaRPr lang="en-GB" dirty="0"/>
          </a:p>
        </p:txBody>
      </p:sp>
      <p:pic>
        <p:nvPicPr>
          <p:cNvPr id="6146" name="Picture 2" descr="http://www.maths.lancs.ac.uk/~rowlings/Teaching/Sheffield2013/figure/spatialops/unnamed-chunk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724743"/>
            <a:ext cx="48006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024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390</TotalTime>
  <Words>355</Words>
  <Application>Microsoft Office PowerPoint</Application>
  <PresentationFormat>On-screen Show (4:3)</PresentationFormat>
  <Paragraphs>106</Paragraphs>
  <Slides>17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Flow</vt:lpstr>
      <vt:lpstr>R Clinic</vt:lpstr>
      <vt:lpstr>   </vt:lpstr>
      <vt:lpstr>Spatial statistics</vt:lpstr>
      <vt:lpstr>Zebra dataset</vt:lpstr>
      <vt:lpstr>Zebra dataset</vt:lpstr>
      <vt:lpstr>Zebra dataset</vt:lpstr>
      <vt:lpstr>Zebra dataset</vt:lpstr>
      <vt:lpstr>Zebra dataset</vt:lpstr>
      <vt:lpstr>Other useful functions in rgeos</vt:lpstr>
      <vt:lpstr>Wheat dataset</vt:lpstr>
      <vt:lpstr>Wheat dataset</vt:lpstr>
      <vt:lpstr>Wheat dataset</vt:lpstr>
      <vt:lpstr>Wheat dataset</vt:lpstr>
      <vt:lpstr>Wheat dataset</vt:lpstr>
      <vt:lpstr>Cheat sheet for Spatial Data</vt:lpstr>
      <vt:lpstr>Summary</vt:lpstr>
      <vt:lpstr>Next week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Clinic</dc:title>
  <dc:creator>Hannah</dc:creator>
  <cp:lastModifiedBy>Katie</cp:lastModifiedBy>
  <cp:revision>36</cp:revision>
  <dcterms:created xsi:type="dcterms:W3CDTF">2015-07-05T11:36:20Z</dcterms:created>
  <dcterms:modified xsi:type="dcterms:W3CDTF">2015-07-15T09:05:23Z</dcterms:modified>
</cp:coreProperties>
</file>